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olaj Handzlik" initials="MH" lastIdx="2" clrIdx="0">
    <p:extLst>
      <p:ext uri="{19B8F6BF-5375-455C-9EA6-DF929625EA0E}">
        <p15:presenceInfo xmlns:p15="http://schemas.microsoft.com/office/powerpoint/2012/main" xmlns="" userId="S-1-5-21-3732144185-4277010889-2338737342-238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0BB4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206" y="-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8966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pPr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46870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pPr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18684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pPr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24855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pPr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7509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pPr/>
              <a:t>05/02/2020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5252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pPr/>
              <a:t>05/02/2020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123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pPr/>
              <a:t>05/02/2020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37007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pPr/>
              <a:t>05/02/2020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94566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pPr/>
              <a:t>05/02/2020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31521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pPr/>
              <a:t>05/02/2020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997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E908A-F198-4BC7-AE27-FDF76A22323E}" type="datetimeFigureOut">
              <a:rPr lang="en-GB" smtClean="0"/>
              <a:pPr/>
              <a:t>05/02/2020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EEDE8-9544-454B-B3F1-CD184E4D361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3991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1"/>
          <p:cNvSpPr txBox="1">
            <a:spLocks/>
          </p:cNvSpPr>
          <p:nvPr/>
        </p:nvSpPr>
        <p:spPr>
          <a:xfrm>
            <a:off x="995313" y="148101"/>
            <a:ext cx="7256477" cy="77204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sz="1800" b="1" dirty="0">
                <a:solidFill>
                  <a:srgbClr val="60BB45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Preporuke zdravstvenim djelatnicima: </a:t>
            </a:r>
          </a:p>
          <a:p>
            <a:pPr algn="ctr"/>
            <a:r>
              <a:rPr lang="hr-HR" sz="1800" b="1" dirty="0">
                <a:solidFill>
                  <a:srgbClr val="60BB45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postupanje s bolesnicima u koji se sumnja na 2019-nCoV infekciju</a:t>
            </a:r>
            <a:endParaRPr lang="en-GB" sz="1800" b="1" dirty="0">
              <a:solidFill>
                <a:srgbClr val="60BB45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207301" y="774358"/>
            <a:ext cx="2478234" cy="5972432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400" dirty="0"/>
          </a:p>
          <a:p>
            <a:pPr marL="0" indent="0" algn="ctr">
              <a:buNone/>
            </a:pPr>
            <a:r>
              <a:rPr lang="hr-HR" sz="1400" b="1" dirty="0"/>
              <a:t>Što je</a:t>
            </a:r>
            <a:r>
              <a:rPr lang="en-GB" sz="1400" b="1" dirty="0"/>
              <a:t> n</a:t>
            </a:r>
            <a:r>
              <a:rPr lang="hr-HR" sz="1400" b="1" dirty="0"/>
              <a:t>ovi</a:t>
            </a:r>
            <a:r>
              <a:rPr lang="en-GB" sz="1400" b="1" dirty="0"/>
              <a:t> coronavirus?</a:t>
            </a:r>
          </a:p>
          <a:p>
            <a:r>
              <a:rPr lang="hr-HR" sz="1400" dirty="0"/>
              <a:t>Epidemija akutne respiratorne infekcije povezana s </a:t>
            </a:r>
            <a:r>
              <a:rPr lang="en-GB" sz="1400" dirty="0"/>
              <a:t>no</a:t>
            </a:r>
            <a:r>
              <a:rPr lang="hr-HR" sz="1400" dirty="0" err="1"/>
              <a:t>vim</a:t>
            </a:r>
            <a:r>
              <a:rPr lang="en-GB" sz="1400" dirty="0"/>
              <a:t> coronavirus</a:t>
            </a:r>
            <a:r>
              <a:rPr lang="hr-HR" sz="1400" dirty="0"/>
              <a:t>om</a:t>
            </a:r>
            <a:r>
              <a:rPr lang="en-GB" sz="1400" dirty="0"/>
              <a:t> (2019-nCoV) </a:t>
            </a:r>
            <a:r>
              <a:rPr lang="hr-HR" sz="1400" dirty="0"/>
              <a:t>u tijeku je u Kini, s najviše oboljelih u gradu </a:t>
            </a:r>
            <a:r>
              <a:rPr lang="en-GB" sz="1400" dirty="0"/>
              <a:t>Wuhan.</a:t>
            </a:r>
          </a:p>
          <a:p>
            <a:r>
              <a:rPr lang="hr-HR" sz="1400" dirty="0"/>
              <a:t>Iako je broj inicijalno prijavljenih slučajeva  utvrđen u ljudi koji su posjetili tržnicu, u tijeku je prijenos infekcije s čovjeka na čovjeka. Zaraženi su i zdravstveni djelatnici</a:t>
            </a:r>
            <a:r>
              <a:rPr lang="hr-HR" sz="1400" dirty="0" smtClean="0"/>
              <a:t>.</a:t>
            </a:r>
          </a:p>
          <a:p>
            <a:endParaRPr lang="hr-HR" sz="1400" dirty="0" smtClean="0"/>
          </a:p>
          <a:p>
            <a:endParaRPr lang="hr-HR" sz="1400" dirty="0" smtClean="0"/>
          </a:p>
          <a:p>
            <a:endParaRPr lang="hr-HR" sz="1400" dirty="0" smtClean="0"/>
          </a:p>
          <a:p>
            <a:pPr>
              <a:buNone/>
            </a:pPr>
            <a:endParaRPr lang="hr-HR" sz="1400" dirty="0" smtClean="0"/>
          </a:p>
          <a:p>
            <a:endParaRPr lang="hr-HR" sz="1400" dirty="0" smtClean="0"/>
          </a:p>
          <a:p>
            <a:pPr>
              <a:buNone/>
            </a:pPr>
            <a:endParaRPr lang="en-GB" sz="1000" dirty="0"/>
          </a:p>
        </p:txBody>
      </p:sp>
      <p:sp>
        <p:nvSpPr>
          <p:cNvPr id="42" name="Content Placeholder 2"/>
          <p:cNvSpPr txBox="1">
            <a:spLocks/>
          </p:cNvSpPr>
          <p:nvPr/>
        </p:nvSpPr>
        <p:spPr>
          <a:xfrm>
            <a:off x="2800865" y="790832"/>
            <a:ext cx="3678196" cy="5923005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1400" b="1" dirty="0">
                <a:latin typeface="+mn-lt"/>
              </a:rPr>
              <a:t>Kada posumnjati na</a:t>
            </a:r>
            <a:r>
              <a:rPr lang="pl-PL" sz="1400" b="1" dirty="0">
                <a:latin typeface="+mn-lt"/>
              </a:rPr>
              <a:t> 2019-nCoV infekciju</a:t>
            </a:r>
            <a:r>
              <a:rPr lang="en-GB" sz="1400" b="1" dirty="0">
                <a:latin typeface="+mn-lt"/>
              </a:rPr>
              <a:t>?</a:t>
            </a:r>
          </a:p>
          <a:p>
            <a:r>
              <a:rPr lang="pl-PL" sz="1400" dirty="0">
                <a:latin typeface="+mn-lt"/>
              </a:rPr>
              <a:t>Kod pregleda bolesnika s akutnom respiratornom infekcijom (nagli početak barem jednog od sljedećih simptoma: kašalj, grlobolja, kratak dah) unutar 14 dana od povratka iz Kine                      </a:t>
            </a:r>
          </a:p>
          <a:p>
            <a:r>
              <a:rPr lang="pl-PL" sz="1400" b="1" dirty="0">
                <a:latin typeface="+mn-lt"/>
              </a:rPr>
              <a:t>ILI</a:t>
            </a:r>
          </a:p>
          <a:p>
            <a:r>
              <a:rPr lang="pl-PL" sz="1400" dirty="0">
                <a:latin typeface="+mn-lt"/>
              </a:rPr>
              <a:t>s bilo kojim respiratornim simptomom koji je bio u kontaktu s oboljelim u kojeg je dijagnosticirana 2019-nCoV infekcija</a:t>
            </a:r>
            <a:endParaRPr lang="hr-HR" sz="1400" dirty="0">
              <a:latin typeface="+mn-lt"/>
            </a:endParaRPr>
          </a:p>
          <a:p>
            <a:r>
              <a:rPr lang="pl-PL" sz="1400" b="1" dirty="0">
                <a:latin typeface="+mn-lt"/>
              </a:rPr>
              <a:t>Kako postupati s takvim bolesnicima?</a:t>
            </a:r>
            <a:endParaRPr lang="en-GB" sz="1400" b="1" dirty="0"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hr-HR" sz="1400" dirty="0">
                <a:latin typeface="+mn-lt"/>
              </a:rPr>
              <a:t>Staviti bolesniku kiruršku masku, odvojiti ga od drugih bolesnika u čekaonici, pregledati ga u zasebnoj sobi za preglede</a:t>
            </a:r>
            <a:endParaRPr lang="en-GB" sz="1400" dirty="0"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hr-HR" sz="1400" dirty="0">
                <a:latin typeface="+mn-lt"/>
              </a:rPr>
              <a:t>Primjeniti standardne mjere opreza uključujući higijenu ruku i osobnu zaštitnu opremu za </a:t>
            </a:r>
            <a:r>
              <a:rPr lang="hr-HR" sz="1400" dirty="0" smtClean="0">
                <a:latin typeface="+mn-lt"/>
              </a:rPr>
              <a:t>sprječavanje </a:t>
            </a:r>
            <a:r>
              <a:rPr lang="hr-HR" sz="1400" dirty="0">
                <a:latin typeface="+mn-lt"/>
              </a:rPr>
              <a:t>kapljičnog i kontaktnog puta prijenosa: kirurška maska, zaštita očiju, jednokratni ogrtač i rukavice</a:t>
            </a:r>
            <a:endParaRPr lang="en-GB" sz="1400" dirty="0"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hr-HR" sz="1400" dirty="0">
                <a:latin typeface="+mn-lt"/>
              </a:rPr>
              <a:t>Uzeti uzorke za dijagnostiku na </a:t>
            </a:r>
            <a:r>
              <a:rPr lang="en-GB" sz="1400" dirty="0">
                <a:latin typeface="+mn-lt"/>
              </a:rPr>
              <a:t>2019-nCoV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hr-HR" sz="1400" dirty="0">
                <a:latin typeface="+mn-lt"/>
              </a:rPr>
              <a:t>Odmah prijaviti slučaj Hrvatskom zavodu za javno zdravstvo (01 / 46 83 004 ili u pripravnost: 098 22 77 53</a:t>
            </a:r>
            <a:endParaRPr lang="en-GB" sz="1400" dirty="0">
              <a:latin typeface="+mn-lt"/>
            </a:endParaRPr>
          </a:p>
        </p:txBody>
      </p:sp>
      <p:sp>
        <p:nvSpPr>
          <p:cNvPr id="43" name="Content Placeholder 2"/>
          <p:cNvSpPr txBox="1">
            <a:spLocks/>
          </p:cNvSpPr>
          <p:nvPr/>
        </p:nvSpPr>
        <p:spPr>
          <a:xfrm>
            <a:off x="6575926" y="796465"/>
            <a:ext cx="3142423" cy="5933849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1400" b="1" dirty="0">
                <a:latin typeface="+mn-lt"/>
              </a:rPr>
              <a:t>Zbrinjavanje oboljelih s </a:t>
            </a:r>
            <a:r>
              <a:rPr lang="en-GB" sz="1400" b="1" dirty="0">
                <a:latin typeface="+mn-lt"/>
              </a:rPr>
              <a:t>2019-nCoV </a:t>
            </a:r>
            <a:r>
              <a:rPr lang="en-GB" sz="1400" b="1" dirty="0" err="1">
                <a:latin typeface="+mn-lt"/>
              </a:rPr>
              <a:t>infe</a:t>
            </a:r>
            <a:r>
              <a:rPr lang="hr-HR" sz="1400" b="1" dirty="0" err="1">
                <a:latin typeface="+mn-lt"/>
              </a:rPr>
              <a:t>kcijom</a:t>
            </a:r>
            <a:r>
              <a:rPr lang="pl-PL" sz="1400" b="1" dirty="0">
                <a:latin typeface="+mn-lt"/>
              </a:rPr>
              <a:t>:</a:t>
            </a:r>
            <a:endParaRPr lang="en-GB" sz="1400" b="1" dirty="0"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hr-HR" sz="1400" dirty="0">
                <a:latin typeface="+mn-lt"/>
              </a:rPr>
              <a:t>Smjestiti bolesnika u sobu za izolaciju</a:t>
            </a:r>
            <a:endParaRPr lang="en-GB" sz="1400" dirty="0"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hr-HR" sz="1400" dirty="0">
                <a:latin typeface="+mn-lt"/>
              </a:rPr>
              <a:t>Koristiti osobnu zaštitnu opremu za </a:t>
            </a:r>
            <a:r>
              <a:rPr lang="hr-HR" sz="1400" dirty="0" smtClean="0">
                <a:latin typeface="+mn-lt"/>
              </a:rPr>
              <a:t>sprječavanje </a:t>
            </a:r>
            <a:r>
              <a:rPr lang="hr-HR" sz="1400" dirty="0">
                <a:latin typeface="+mn-lt"/>
              </a:rPr>
              <a:t>kapljičnog i kontaktnog puta prijenosa: kirurška maska, zaštita očiju, jednokratni ogrtač i rukavice.</a:t>
            </a:r>
            <a:endParaRPr lang="en-GB" sz="1400" dirty="0"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hr-HR" sz="1400" dirty="0">
                <a:latin typeface="+mn-lt"/>
              </a:rPr>
              <a:t>Kod izvođenja zahvata u kojima se stvara aerosol poput trahealne intubacije, bronhoalveolarne lavaže, ostalih dijagnostičkih postupaka na dišnim putevima i manualne ventilacije, koristiti osobnu zaštitnu opremu za </a:t>
            </a:r>
            <a:r>
              <a:rPr lang="hr-HR" sz="1400" dirty="0" smtClean="0">
                <a:latin typeface="+mn-lt"/>
              </a:rPr>
              <a:t>sprječavanje </a:t>
            </a:r>
            <a:r>
              <a:rPr lang="hr-HR" sz="1400" dirty="0">
                <a:latin typeface="+mn-lt"/>
              </a:rPr>
              <a:t>prijenosa infekcija putem zraka. Pravilno namjestiti </a:t>
            </a:r>
            <a:r>
              <a:rPr lang="en-GB" sz="1400" dirty="0">
                <a:latin typeface="+mn-lt"/>
              </a:rPr>
              <a:t>FFP3 </a:t>
            </a:r>
            <a:r>
              <a:rPr lang="hr-HR" sz="1400" dirty="0">
                <a:latin typeface="+mn-lt"/>
              </a:rPr>
              <a:t>masku </a:t>
            </a:r>
            <a:r>
              <a:rPr lang="en-GB" sz="1400" dirty="0">
                <a:latin typeface="+mn-lt"/>
              </a:rPr>
              <a:t>, </a:t>
            </a:r>
            <a:r>
              <a:rPr lang="hr-HR" sz="1400" dirty="0">
                <a:latin typeface="+mn-lt"/>
              </a:rPr>
              <a:t>zaštitu za oči</a:t>
            </a:r>
            <a:r>
              <a:rPr lang="en-GB" sz="1400" dirty="0">
                <a:latin typeface="+mn-lt"/>
              </a:rPr>
              <a:t>, </a:t>
            </a:r>
            <a:r>
              <a:rPr lang="hr-HR" sz="1400" dirty="0">
                <a:latin typeface="+mn-lt"/>
              </a:rPr>
              <a:t>rukavice i nepropusne ogrtače  dugih rukava.</a:t>
            </a:r>
            <a:endParaRPr lang="en-GB" sz="1400" dirty="0">
              <a:latin typeface="+mn-lt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hr-HR" sz="1400" dirty="0">
                <a:latin typeface="+mn-lt"/>
              </a:rPr>
              <a:t>Zdravstveni djelatnici podvrgavaju se zdravstvenom nadzoru u trajanju od 14 dana počevši od zadnje ekspozicije potvrđenom slučaju (prati se pojava respiratornih simptoma i temperature). </a:t>
            </a:r>
            <a:endParaRPr lang="en-GB" sz="1400" dirty="0">
              <a:latin typeface="+mn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B2CE4D5E-FB45-4AF0-990B-30A61401FE08}"/>
              </a:ext>
            </a:extLst>
          </p:cNvPr>
          <p:cNvSpPr txBox="1"/>
          <p:nvPr/>
        </p:nvSpPr>
        <p:spPr>
          <a:xfrm>
            <a:off x="276837" y="6480995"/>
            <a:ext cx="19164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/>
              <a:t>Preuzeto:</a:t>
            </a:r>
            <a:r>
              <a:rPr lang="hr-HR" sz="1200" dirty="0" smtClean="0"/>
              <a:t>www.hzjz.hr</a:t>
            </a:r>
            <a:endParaRPr lang="hr-HR" sz="1200" dirty="0"/>
          </a:p>
        </p:txBody>
      </p:sp>
    </p:spTree>
    <p:extLst>
      <p:ext uri="{BB962C8B-B14F-4D97-AF65-F5344CB8AC3E}">
        <p14:creationId xmlns:p14="http://schemas.microsoft.com/office/powerpoint/2010/main" xmlns="" val="1114527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MS Standard Document" ma:contentTypeID="0x010100AC5F05EE723746C8B04977149422A68B002E900E8560EC9B489217202549D301EE" ma:contentTypeVersion="4" ma:contentTypeDescription="Create a new DMS document using standard metadata." ma:contentTypeScope="" ma:versionID="dfc897b62518f76f91942de793bf39b6">
  <xsd:schema xmlns:xsd="http://www.w3.org/2001/XMLSchema" xmlns:xs="http://www.w3.org/2001/XMLSchema" xmlns:p="http://schemas.microsoft.com/office/2006/metadata/properties" xmlns:ns3="886da442-13b3-4594-863e-847d487a49b7" xmlns:ns4="d23a570b-d7a9-49ca-a34c-8afb8206b4bf" xmlns:ns5="f21cd5e7-4e59-4426-9a65-65a4b49b5ea4" xmlns:ns6="5c728178-6efc-4233-8faf-5837ddb4420c" targetNamespace="http://schemas.microsoft.com/office/2006/metadata/properties" ma:root="true" ma:fieldsID="943db275e98f650cc016301d1aaab40d" ns3:_="" ns4:_="" ns5:_="" ns6:_="">
    <xsd:import namespace="886da442-13b3-4594-863e-847d487a49b7"/>
    <xsd:import namespace="d23a570b-d7a9-49ca-a34c-8afb8206b4bf"/>
    <xsd:import namespace="f21cd5e7-4e59-4426-9a65-65a4b49b5ea4"/>
    <xsd:import namespace="5c728178-6efc-4233-8faf-5837ddb4420c"/>
    <xsd:element name="properties">
      <xsd:complexType>
        <xsd:sequence>
          <xsd:element name="documentManagement">
            <xsd:complexType>
              <xsd:all>
                <xsd:element ref="ns3:edrm_statusTaxHTField0" minOccurs="0"/>
                <xsd:element ref="ns3:edrm_abstract" minOccurs="0"/>
                <xsd:element ref="ns3:edrm_document_typeTaxHTField0" minOccurs="0"/>
                <xsd:element ref="ns4:TaxKeywordTaxHTField" minOccurs="0"/>
                <xsd:element ref="ns3:edrm_entityTaxHTField0" minOccurs="0"/>
                <xsd:element ref="ns3:edrm_functionTaxHTField0" minOccurs="0"/>
                <xsd:element ref="ns3:edrm_diseaseTaxHTField0" minOccurs="0"/>
                <xsd:element ref="ns3:edrm_institutionTaxHTField0" minOccurs="0"/>
                <xsd:element ref="ns3:edrm_spatialTaxHTField0" minOccurs="0"/>
                <xsd:element ref="ns3:edrm_temporal" minOccurs="0"/>
                <xsd:element ref="ns3:edrm_contributor" minOccurs="0"/>
                <xsd:element ref="ns3:edrm_source" minOccurs="0"/>
                <xsd:element ref="ns3:edrm_destination" minOccurs="0"/>
                <xsd:element ref="ns3:edrm_languageTaxHTField0" minOccurs="0"/>
                <xsd:element ref="ns3:edrm_relation" minOccurs="0"/>
                <xsd:element ref="ns3:edrm_business_id" minOccurs="0"/>
                <xsd:element ref="ns3:edrm_published" minOccurs="0"/>
                <xsd:element ref="ns5:edrm_securityTaxHTField0" minOccurs="0"/>
                <xsd:element ref="ns3:edrm_source_id" minOccurs="0"/>
                <xsd:element ref="ns3:edrm_description" minOccurs="0"/>
                <xsd:element ref="ns4:TaxCatchAll" minOccurs="0"/>
                <xsd:element ref="ns4:TaxCatchAllLabel" minOccurs="0"/>
                <xsd:element ref="ns6:_dlc_DocIdPersistId" minOccurs="0"/>
                <xsd:element ref="ns6:_dlc_DocIdUrl" minOccurs="0"/>
                <xsd:element ref="ns6:_dlc_Doc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6da442-13b3-4594-863e-847d487a49b7" elementFormDefault="qualified">
    <xsd:import namespace="http://schemas.microsoft.com/office/2006/documentManagement/types"/>
    <xsd:import namespace="http://schemas.microsoft.com/office/infopath/2007/PartnerControls"/>
    <xsd:element name="edrm_statusTaxHTField0" ma:index="4" nillable="true" ma:taxonomy="true" ma:internalName="edrm_statusTaxHTField0" ma:taxonomyFieldName="edrm_status" ma:displayName="Status" ma:default="11744;#Draft|210dfa89-0dc2-4261-944c-0ccc26c12bbd" ma:fieldId="{1769f356-df85-4ce7-99d0-faa0deaeda16}" ma:sspId="de887f88-4a24-49db-a549-4c3cbb517053" ma:termSetId="a4aa3e68-b9a2-4634-8953-40c33ad9729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rm_abstract" ma:index="6" nillable="true" ma:displayName="Abstract" ma:description="Enter a brief summary of the document." ma:internalName="edrm_abstract">
      <xsd:simpleType>
        <xsd:restriction base="dms:Note">
          <xsd:maxLength value="255"/>
        </xsd:restriction>
      </xsd:simpleType>
    </xsd:element>
    <xsd:element name="edrm_document_typeTaxHTField0" ma:index="8" nillable="true" ma:taxonomy="true" ma:internalName="edrm_document_typeTaxHTField0" ma:taxonomyFieldName="edrm_document_type" ma:displayName="Document Type" ma:default="11745;#Not specified|581b895d-77e9-46ec-8c5e-850161f4a515" ma:fieldId="{ec4ddaad-3229-4fc4-a024-3fe9d99f9428}" ma:sspId="de887f88-4a24-49db-a549-4c3cbb517053" ma:termSetId="eb4bb10f-8af3-4140-b974-68ee68d1952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drm_entityTaxHTField0" ma:index="12" nillable="true" ma:taxonomy="true" ma:internalName="edrm_entityTaxHTField0" ma:taxonomyFieldName="edrm_entity" ma:displayName="Organisational Entity" ma:default="11932;#Not specified|fad8187c-04b0-4558-881b-24271aee3920" ma:fieldId="{37b7452e-be9c-4dba-a099-1501dc66d8a3}" ma:taxonomyMulti="true" ma:sspId="de887f88-4a24-49db-a549-4c3cbb517053" ma:termSetId="e20e5ba2-0795-428a-ab87-51552d5d816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rm_functionTaxHTField0" ma:index="14" nillable="true" ma:taxonomy="true" ma:internalName="edrm_functionTaxHTField0" ma:taxonomyFieldName="edrm_function" ma:displayName="Function" ma:default="11746;#Not specified|92bcb685-885a-40ff-9744-3825164b3c86" ma:fieldId="{1a20e88e-837d-4568-a9c6-ce04a029a32c}" ma:sspId="de887f88-4a24-49db-a549-4c3cbb517053" ma:termSetId="40343c03-3d49-4645-8519-e1b98caf104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rm_diseaseTaxHTField0" ma:index="16" nillable="true" ma:taxonomy="true" ma:internalName="edrm_diseaseTaxHTField0" ma:taxonomyFieldName="edrm_disease" ma:displayName="Disease or Pathogen" ma:default="11984;#Novel coronavirus (2019-nCoV)|362fd7c5-51a9-4ee9-bc62-dbcb725faa4d" ma:fieldId="{8c0ce584-fc57-4893-af6c-ccfd94b6b2a7}" ma:taxonomyMulti="true" ma:sspId="de887f88-4a24-49db-a549-4c3cbb517053" ma:termSetId="5458a713-f419-4e2a-99bc-e23296f159e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rm_institutionTaxHTField0" ma:index="18" nillable="true" ma:taxonomy="true" ma:internalName="edrm_institutionTaxHTField0" ma:taxonomyFieldName="edrm_institution" ma:displayName="Agency or Institution" ma:default="11931;#Not specified|32b61ae9-a8e3-4f59-a483-92e9ff78eddd" ma:fieldId="{4a367f65-90ec-4e15-b1d0-571c07d5775f}" ma:taxonomyMulti="true" ma:sspId="de887f88-4a24-49db-a549-4c3cbb517053" ma:termSetId="fd67ad9b-8b93-4f2d-8c83-b59dcffdaef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rm_spatialTaxHTField0" ma:index="20" nillable="true" ma:taxonomy="true" ma:internalName="edrm_spatialTaxHTField0" ma:taxonomyFieldName="edrm_spatial" ma:displayName="Geography" ma:fieldId="{d4a3869b-d125-4536-93fb-67f79711ebab}" ma:taxonomyMulti="true" ma:sspId="de887f88-4a24-49db-a549-4c3cbb517053" ma:termSetId="db2301f2-b084-4b33-b75e-23fa2d0008f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rm_temporal" ma:index="21" nillable="true" ma:displayName="Time Period" ma:description="Provide a date, date range or year(s) relevant to the content." ma:internalName="edrm_temporal">
      <xsd:simpleType>
        <xsd:restriction base="dms:Text"/>
      </xsd:simpleType>
    </xsd:element>
    <xsd:element name="edrm_contributor" ma:index="22" nillable="true" ma:displayName="Contributor" ma:description="Enter names of persons or entities both internal or external contributing to this document." ma:internalName="edrm_contributor">
      <xsd:simpleType>
        <xsd:restriction base="dms:Note">
          <xsd:maxLength value="255"/>
        </xsd:restriction>
      </xsd:simpleType>
    </xsd:element>
    <xsd:element name="edrm_source" ma:index="23" nillable="true" ma:displayName="Source" ma:description="Enter the name of sender or name of originating system." ma:internalName="edrm_source">
      <xsd:simpleType>
        <xsd:restriction base="dms:Text"/>
      </xsd:simpleType>
    </xsd:element>
    <xsd:element name="edrm_destination" ma:index="24" nillable="true" ma:displayName="Destination" ma:description="Enter name of receiving party or name of destination system." ma:internalName="edrm_destination">
      <xsd:simpleType>
        <xsd:restriction base="dms:Text"/>
      </xsd:simpleType>
    </xsd:element>
    <xsd:element name="edrm_languageTaxHTField0" ma:index="26" nillable="true" ma:taxonomy="true" ma:internalName="edrm_languageTaxHTField0" ma:taxonomyFieldName="edrm_language" ma:displayName="Language" ma:fieldId="{715ecdb4-8c45-4bfe-a7db-0918a9b06f00}" ma:taxonomyMulti="true" ma:sspId="de887f88-4a24-49db-a549-4c3cbb517053" ma:termSetId="7d593225-9b63-4a86-9243-d93ae3a13b6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rm_relation" ma:index="27" nillable="true" ma:displayName="Relation" ma:description="Enter one or more document identifier values to link other documents with the current." ma:internalName="edrm_relation">
      <xsd:simpleType>
        <xsd:restriction base="dms:Note"/>
      </xsd:simpleType>
    </xsd:element>
    <xsd:element name="edrm_business_id" ma:index="28" nillable="true" ma:displayName="Business ID" ma:description="Enter reference number from the corresponding line of business system, such as MIS, ABAC, etc." ma:internalName="edrm_business_id">
      <xsd:simpleType>
        <xsd:restriction base="dms:Text"/>
      </xsd:simpleType>
    </xsd:element>
    <xsd:element name="edrm_published" ma:index="29" nillable="true" ma:displayName="Publish Date" ma:description="Select a date when the this document was first published or is scheduled to be published." ma:format="DateOnly" ma:internalName="edrm_published">
      <xsd:simpleType>
        <xsd:restriction base="dms:DateTime"/>
      </xsd:simpleType>
    </xsd:element>
    <xsd:element name="edrm_source_id" ma:index="32" nillable="true" ma:displayName="Source Id" ma:description="The source Id is used to track the original document ID assigned to a document by the DMS.  This is useful when tracking links between the new record and the original document." ma:hidden="true" ma:internalName="edrm_source_id">
      <xsd:simpleType>
        <xsd:restriction base="dms:Text"/>
      </xsd:simpleType>
    </xsd:element>
    <xsd:element name="edrm_description" ma:index="33" nillable="true" ma:displayName="Description" ma:description="Enter a short description of this template." ma:hidden="true" ma:internalName="edrm_description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3a570b-d7a9-49ca-a34c-8afb8206b4bf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TaxKeyword" ma:displayName="Tags" ma:fieldId="{23f27201-bee3-471e-b2e7-b64fd8b7ca38}" ma:taxonomyMulti="true" ma:sspId="de887f88-4a24-49db-a549-4c3cbb51705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34" nillable="true" ma:displayName="Taxonomy Catch All Column" ma:hidden="true" ma:list="{cde9ab0f-a34b-4ce8-8807-1a3ae118aba1}" ma:internalName="TaxCatchAll" ma:readOnly="false" ma:showField="CatchAllData" ma:web="f21cd5e7-4e59-4426-9a65-65a4b49b5e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5" nillable="true" ma:displayName="Taxonomy Catch All Column1" ma:hidden="true" ma:list="{cde9ab0f-a34b-4ce8-8807-1a3ae118aba1}" ma:internalName="TaxCatchAllLabel" ma:readOnly="true" ma:showField="CatchAllDataLabel" ma:web="f21cd5e7-4e59-4426-9a65-65a4b49b5e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1cd5e7-4e59-4426-9a65-65a4b49b5ea4" elementFormDefault="qualified">
    <xsd:import namespace="http://schemas.microsoft.com/office/2006/documentManagement/types"/>
    <xsd:import namespace="http://schemas.microsoft.com/office/infopath/2007/PartnerControls"/>
    <xsd:element name="edrm_securityTaxHTField0" ma:index="31" nillable="true" ma:taxonomy="true" ma:internalName="edrm_securityTaxHTField0" ma:taxonomyFieldName="edrm_security" ma:displayName="Security Markings" ma:readOnly="true" ma:default="11748;#Restricted:Internal|caa52167-d17e-46dd-9322-12d83d57eefa" ma:fieldId="{8f2e1753-3dee-45e1-8331-47742b8a936b}" ma:sspId="de887f88-4a24-49db-a549-4c3cbb517053" ma:termSetId="aab03dc1-81bd-4e16-b74e-d3cde2f939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28178-6efc-4233-8faf-5837ddb4420c" elementFormDefault="qualified">
    <xsd:import namespace="http://schemas.microsoft.com/office/2006/documentManagement/types"/>
    <xsd:import namespace="http://schemas.microsoft.com/office/infopath/2007/PartnerControls"/>
    <xsd:element name="_dlc_DocIdPersistId" ma:index="36" nillable="true" ma:displayName="Persist ID" ma:description="Keep ID on add." ma:hidden="true" ma:internalName="_dlc_DocIdPersistId" ma:readOnly="false">
      <xsd:simpleType>
        <xsd:restriction base="dms:Boolean"/>
      </xsd:simpleType>
    </xsd:element>
    <xsd:element name="_dlc_DocIdUrl" ma:index="37" nillable="true" ma:displayName="Document ID" ma:description="Permanent link to this document." ma:hidden="true" ma:internalName="_dlc_DocIdUrl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" ma:index="38" nillable="true" ma:displayName="Document ID Value" ma:description="The value of the document ID assigned to this item." ma:internalName="_dlc_DocId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5" ma:displayName="Author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1" ma:displayName="Title"/>
        <xsd:element ref="dc:subject" minOccurs="0" maxOccurs="1" ma:index="2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drm_entityTaxHTField0 xmlns="886da442-13b3-4594-863e-847d487a49b7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specified</TermName>
          <TermId xmlns="http://schemas.microsoft.com/office/infopath/2007/PartnerControls">fad8187c-04b0-4558-881b-24271aee3920</TermId>
        </TermInfo>
      </Terms>
    </edrm_entityTaxHTField0>
    <edrm_contributor xmlns="886da442-13b3-4594-863e-847d487a49b7" xsi:nil="true"/>
    <edrm_statusTaxHTField0 xmlns="886da442-13b3-4594-863e-847d487a49b7">
      <Terms xmlns="http://schemas.microsoft.com/office/infopath/2007/PartnerControls">
        <TermInfo xmlns="http://schemas.microsoft.com/office/infopath/2007/PartnerControls">
          <TermName xmlns="http://schemas.microsoft.com/office/infopath/2007/PartnerControls">Draft</TermName>
          <TermId xmlns="http://schemas.microsoft.com/office/infopath/2007/PartnerControls">210dfa89-0dc2-4261-944c-0ccc26c12bbd</TermId>
        </TermInfo>
      </Terms>
    </edrm_statusTaxHTField0>
    <TaxKeywordTaxHTField xmlns="d23a570b-d7a9-49ca-a34c-8afb8206b4bf">
      <Terms xmlns="http://schemas.microsoft.com/office/infopath/2007/PartnerControls"/>
    </TaxKeywordTaxHTField>
    <edrm_business_id xmlns="886da442-13b3-4594-863e-847d487a49b7" xsi:nil="true"/>
    <edrm_institutionTaxHTField0 xmlns="886da442-13b3-4594-863e-847d487a49b7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specified</TermName>
          <TermId xmlns="http://schemas.microsoft.com/office/infopath/2007/PartnerControls">32b61ae9-a8e3-4f59-a483-92e9ff78eddd</TermId>
        </TermInfo>
      </Terms>
    </edrm_institutionTaxHTField0>
    <TaxCatchAll xmlns="d23a570b-d7a9-49ca-a34c-8afb8206b4bf">
      <Value>11746</Value>
      <Value>11932</Value>
      <Value>11744</Value>
      <Value>11931</Value>
      <Value>11745</Value>
      <Value>11748</Value>
      <Value>11984</Value>
    </TaxCatchAll>
    <_dlc_DocId xmlns="5c728178-6efc-4233-8faf-5837ddb4420c">DOI1007-1515131193-33</_dlc_DocId>
    <_dlc_DocIdUrl xmlns="5c728178-6efc-4233-8faf-5837ddb4420c">
      <Url>http://dms.ecdcnet.europa.eu/sites/projects/phe/ncvc2019/_layouts/15/DocIdRedir.aspx?ID=DOI1007-1515131193-33</Url>
      <Description>DOI1007-1515131193-33</Description>
    </_dlc_DocIdUrl>
    <edrm_functionTaxHTField0 xmlns="886da442-13b3-4594-863e-847d487a49b7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specified</TermName>
          <TermId xmlns="http://schemas.microsoft.com/office/infopath/2007/PartnerControls">92bcb685-885a-40ff-9744-3825164b3c86</TermId>
        </TermInfo>
      </Terms>
    </edrm_functionTaxHTField0>
    <edrm_description xmlns="886da442-13b3-4594-863e-847d487a49b7" xsi:nil="true"/>
    <edrm_source_id xmlns="886da442-13b3-4594-863e-847d487a49b7" xsi:nil="true"/>
    <edrm_abstract xmlns="886da442-13b3-4594-863e-847d487a49b7" xsi:nil="true"/>
    <edrm_spatialTaxHTField0 xmlns="886da442-13b3-4594-863e-847d487a49b7">
      <Terms xmlns="http://schemas.microsoft.com/office/infopath/2007/PartnerControls"/>
    </edrm_spatialTaxHTField0>
    <edrm_source xmlns="886da442-13b3-4594-863e-847d487a49b7" xsi:nil="true"/>
    <edrm_destination xmlns="886da442-13b3-4594-863e-847d487a49b7" xsi:nil="true"/>
    <edrm_languageTaxHTField0 xmlns="886da442-13b3-4594-863e-847d487a49b7">
      <Terms xmlns="http://schemas.microsoft.com/office/infopath/2007/PartnerControls"/>
    </edrm_languageTaxHTField0>
    <edrm_document_typeTaxHTField0 xmlns="886da442-13b3-4594-863e-847d487a49b7">
      <Terms xmlns="http://schemas.microsoft.com/office/infopath/2007/PartnerControls">
        <TermInfo xmlns="http://schemas.microsoft.com/office/infopath/2007/PartnerControls">
          <TermName xmlns="http://schemas.microsoft.com/office/infopath/2007/PartnerControls">leaflet</TermName>
          <TermId xmlns="http://schemas.microsoft.com/office/infopath/2007/PartnerControls">22222222-2222-2222-2222-222222222222</TermId>
        </TermInfo>
      </Terms>
    </edrm_document_typeTaxHTField0>
    <edrm_diseaseTaxHTField0 xmlns="886da442-13b3-4594-863e-847d487a49b7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Novel coronavirus (2019-nCoV)</TermName>
          <TermId xmlns="http://schemas.microsoft.com/office/infopath/2007/PartnerControls">362fd7c5-51a9-4ee9-bc62-dbcb725faa4d</TermId>
        </TermInfo>
      </Terms>
    </edrm_diseaseTaxHTField0>
    <edrm_temporal xmlns="886da442-13b3-4594-863e-847d487a49b7" xsi:nil="true"/>
    <edrm_relation xmlns="886da442-13b3-4594-863e-847d487a49b7" xsi:nil="true"/>
    <edrm_published xmlns="886da442-13b3-4594-863e-847d487a49b7" xsi:nil="true"/>
    <_dlc_DocIdPersistId xmlns="5c728178-6efc-4233-8faf-5837ddb4420c" xsi:nil="true"/>
    <edrm_securityTaxHTField0 xmlns="f21cd5e7-4e59-4426-9a65-65a4b49b5ea4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Restricted:Internal</TermName>
          <TermId xmlns="http://schemas.microsoft.com/office/infopath/2007/PartnerControls">caa52167-d17e-46dd-9322-12d83d57eefa</TermId>
        </TermInfo>
      </Terms>
    </edrm_securityTaxHTField0>
  </documentManagement>
</p:properties>
</file>

<file path=customXml/itemProps1.xml><?xml version="1.0" encoding="utf-8"?>
<ds:datastoreItem xmlns:ds="http://schemas.openxmlformats.org/officeDocument/2006/customXml" ds:itemID="{B327E854-9896-4744-AB2C-DFE9415C44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6da442-13b3-4594-863e-847d487a49b7"/>
    <ds:schemaRef ds:uri="d23a570b-d7a9-49ca-a34c-8afb8206b4bf"/>
    <ds:schemaRef ds:uri="f21cd5e7-4e59-4426-9a65-65a4b49b5ea4"/>
    <ds:schemaRef ds:uri="5c728178-6efc-4233-8faf-5837ddb442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44001FE-41DA-44C0-8524-B8152F2AEBD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79A5DBF2-7708-449C-BB4A-4174C3ECAD4F}">
  <ds:schemaRefs>
    <ds:schemaRef ds:uri="http://purl.org/dc/dcmitype/"/>
    <ds:schemaRef ds:uri="http://purl.org/dc/terms/"/>
    <ds:schemaRef ds:uri="d23a570b-d7a9-49ca-a34c-8afb8206b4bf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5c728178-6efc-4233-8faf-5837ddb4420c"/>
    <ds:schemaRef ds:uri="f21cd5e7-4e59-4426-9a65-65a4b49b5ea4"/>
    <ds:schemaRef ds:uri="886da442-13b3-4594-863e-847d487a49b7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385</TotalTime>
  <Words>329</Words>
  <Application>Microsoft Office PowerPoint</Application>
  <PresentationFormat>A4 Paper (210x297 mm)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ECDC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Ambulanta Epidemiologija</dc:creator>
  <cp:lastModifiedBy>ruzica.grozdek</cp:lastModifiedBy>
  <cp:revision>50</cp:revision>
  <cp:lastPrinted>2020-01-24T16:44:27Z</cp:lastPrinted>
  <dcterms:created xsi:type="dcterms:W3CDTF">2020-01-24T07:49:53Z</dcterms:created>
  <dcterms:modified xsi:type="dcterms:W3CDTF">2020-02-05T09:16:27Z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0x010100AC5F05EE723746C8B04977149422A68B002E900E8560EC9B489217202549D301EE</vt:lpwstr>
  </property>
  <property fmtid="{D5CDD505-2E9C-101B-9397-08002B2CF9AE}" pid="3" name="_dlc_DocIdItemGuid">
    <vt:lpwstr>87256079-1a7d-41d0-a7cf-b39f0fa2bba8</vt:lpwstr>
  </property>
  <property fmtid="{D5CDD505-2E9C-101B-9397-08002B2CF9AE}" pid="4" name="edrm_document_type">
    <vt:lpwstr>11745;#Not specified|581b895d-77e9-46ec-8c5e-850161f4a515</vt:lpwstr>
  </property>
  <property fmtid="{D5CDD505-2E9C-101B-9397-08002B2CF9AE}" pid="5" name="edrm_function">
    <vt:lpwstr>11746;#Not specified|92bcb685-885a-40ff-9744-3825164b3c86</vt:lpwstr>
  </property>
  <property fmtid="{D5CDD505-2E9C-101B-9397-08002B2CF9AE}" pid="6" name="TaxKeyword">
    <vt:lpwstr/>
  </property>
  <property fmtid="{D5CDD505-2E9C-101B-9397-08002B2CF9AE}" pid="7" name="edrm_status">
    <vt:lpwstr>11744;#Draft|210dfa89-0dc2-4261-944c-0ccc26c12bbd</vt:lpwstr>
  </property>
  <property fmtid="{D5CDD505-2E9C-101B-9397-08002B2CF9AE}" pid="8" name="edrm_disease">
    <vt:lpwstr>11984;#Novel coronavirus (2019-nCoV)|362fd7c5-51a9-4ee9-bc62-dbcb725faa4d</vt:lpwstr>
  </property>
  <property fmtid="{D5CDD505-2E9C-101B-9397-08002B2CF9AE}" pid="9" name="edrm_security">
    <vt:lpwstr>11748;#Restricted:Internal|caa52167-d17e-46dd-9322-12d83d57eefa</vt:lpwstr>
  </property>
  <property fmtid="{D5CDD505-2E9C-101B-9397-08002B2CF9AE}" pid="10" name="edrm_language">
    <vt:lpwstr/>
  </property>
  <property fmtid="{D5CDD505-2E9C-101B-9397-08002B2CF9AE}" pid="11" name="edrm_entity">
    <vt:lpwstr>11932;#Not specified|fad8187c-04b0-4558-881b-24271aee3920</vt:lpwstr>
  </property>
  <property fmtid="{D5CDD505-2E9C-101B-9397-08002B2CF9AE}" pid="12" name="edrm_institution">
    <vt:lpwstr>11931;#Not specified|32b61ae9-a8e3-4f59-a483-92e9ff78eddd</vt:lpwstr>
  </property>
  <property fmtid="{D5CDD505-2E9C-101B-9397-08002B2CF9AE}" pid="13" name="edrm_spatial">
    <vt:lpwstr/>
  </property>
</Properties>
</file>